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65" r:id="rId5"/>
    <p:sldId id="258" r:id="rId6"/>
    <p:sldId id="277" r:id="rId7"/>
    <p:sldId id="279" r:id="rId8"/>
    <p:sldId id="280" r:id="rId9"/>
    <p:sldId id="284" r:id="rId10"/>
    <p:sldId id="281" r:id="rId11"/>
    <p:sldId id="282" r:id="rId12"/>
    <p:sldId id="275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E592AD7D-411E-8218-5A74-117E7381D078}" name="Ariane Pradel (She/Her/Hers)" initials="AP(" userId="S::Ariane.Pradel@eastmidlandsrailway.co.uk::7b19524b-4edc-4247-965f-bc2ca8be8cd4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192A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2B24B59-49B1-421D-849B-4EA2D160F703}" v="283" dt="2023-10-16T15:40:04.54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1" d="100"/>
          <a:sy n="101" d="100"/>
        </p:scale>
        <p:origin x="876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microsoft.com/office/2018/10/relationships/authors" Target="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em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emf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lding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EEA4768F-6B83-4340-B015-91F1C0B0C18D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4C2F4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7"/>
            <a:endParaRPr lang="en-US">
              <a:solidFill>
                <a:srgbClr val="FFFFFF"/>
              </a:solidFill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459BB2ED-931F-654A-9DD4-98223505378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/>
          <a:srcRect/>
          <a:stretch/>
        </p:blipFill>
        <p:spPr>
          <a:xfrm>
            <a:off x="4571400" y="3070886"/>
            <a:ext cx="3049200" cy="7162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25854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tement or quote dar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38AF099E-73E4-BE41-AA1A-962C7D39BA1B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4C2F4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7"/>
            <a:endParaRPr lang="en-US">
              <a:solidFill>
                <a:srgbClr val="FFFFFF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874210F-448D-9B41-A0C7-956D6D7C303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/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Subtitle 2">
            <a:extLst>
              <a:ext uri="{FF2B5EF4-FFF2-40B4-BE49-F238E27FC236}">
                <a16:creationId xmlns:a16="http://schemas.microsoft.com/office/drawing/2014/main" id="{58C54B05-4B42-6444-8ACC-26677FD8DA0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38200" y="1600200"/>
            <a:ext cx="10515600" cy="3657600"/>
          </a:xfrm>
        </p:spPr>
        <p:txBody>
          <a:bodyPr anchor="ctr" anchorCtr="1">
            <a:normAutofit/>
          </a:bodyPr>
          <a:lstStyle>
            <a:lvl1pPr marL="0" marR="0" indent="0" algn="l" defTabSz="914377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B29BAA"/>
              </a:buClr>
              <a:buSzTx/>
              <a:buFont typeface="Arial" panose="020B0604020202020204" pitchFamily="34" charset="0"/>
              <a:buNone/>
              <a:tabLst/>
              <a:defRPr sz="3600" b="1">
                <a:solidFill>
                  <a:srgbClr val="FFFFFF"/>
                </a:solidFill>
              </a:defRPr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en-US"/>
              <a:t>Click to enter statement or quote</a:t>
            </a:r>
          </a:p>
          <a:p>
            <a:pPr marL="0" marR="0" lvl="0" indent="0" algn="l" defTabSz="914377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B29BAA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Click to enter statement or quote </a:t>
            </a:r>
          </a:p>
          <a:p>
            <a:pPr marL="0" marR="0" lvl="0" indent="0" algn="l" defTabSz="914377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B29BAA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Click to enter statement or quote </a:t>
            </a:r>
          </a:p>
          <a:p>
            <a:pPr marL="0" marR="0" lvl="0" indent="0" algn="l" defTabSz="914377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B29BAA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Click to enter statement or quote  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E65862D5-A183-4E49-9F5C-A9FD071A863A}"/>
              </a:ext>
            </a:extLst>
          </p:cNvPr>
          <p:cNvCxnSpPr>
            <a:cxnSpLocks/>
          </p:cNvCxnSpPr>
          <p:nvPr userDrawn="1"/>
        </p:nvCxnSpPr>
        <p:spPr>
          <a:xfrm>
            <a:off x="838200" y="6356351"/>
            <a:ext cx="10515600" cy="0"/>
          </a:xfrm>
          <a:prstGeom prst="line">
            <a:avLst/>
          </a:prstGeom>
          <a:ln w="12700">
            <a:solidFill>
              <a:srgbClr val="B29BA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638828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 you and conta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38AF099E-73E4-BE41-AA1A-962C7D39BA1B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4C2F4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7"/>
            <a:endParaRPr lang="en-US">
              <a:solidFill>
                <a:srgbClr val="FFFFFF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874210F-448D-9B41-A0C7-956D6D7C303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/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E65862D5-A183-4E49-9F5C-A9FD071A863A}"/>
              </a:ext>
            </a:extLst>
          </p:cNvPr>
          <p:cNvCxnSpPr>
            <a:cxnSpLocks/>
          </p:cNvCxnSpPr>
          <p:nvPr userDrawn="1"/>
        </p:nvCxnSpPr>
        <p:spPr>
          <a:xfrm>
            <a:off x="838200" y="6356351"/>
            <a:ext cx="10515600" cy="0"/>
          </a:xfrm>
          <a:prstGeom prst="line">
            <a:avLst/>
          </a:prstGeom>
          <a:ln w="12700">
            <a:solidFill>
              <a:srgbClr val="B29BA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Subtitle 2">
            <a:extLst>
              <a:ext uri="{FF2B5EF4-FFF2-40B4-BE49-F238E27FC236}">
                <a16:creationId xmlns:a16="http://schemas.microsoft.com/office/drawing/2014/main" id="{212719B8-CF7B-2740-886A-AD8C1D8BBDA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28650" y="1137501"/>
            <a:ext cx="10725151" cy="2028448"/>
          </a:xfrm>
        </p:spPr>
        <p:txBody>
          <a:bodyPr anchor="b" anchorCtr="1">
            <a:normAutofit/>
          </a:bodyPr>
          <a:lstStyle>
            <a:lvl1pPr marL="0" marR="0" indent="0" algn="ctr" defTabSz="914377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B29BAA"/>
              </a:buClr>
              <a:buSzTx/>
              <a:buFont typeface="Arial" panose="020B0604020202020204" pitchFamily="34" charset="0"/>
              <a:buNone/>
              <a:tabLst/>
              <a:defRPr sz="3600" b="1">
                <a:solidFill>
                  <a:srgbClr val="FFFFFF"/>
                </a:solidFill>
              </a:defRPr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en-US"/>
              <a:t>Thank you for watching</a:t>
            </a:r>
          </a:p>
        </p:txBody>
      </p:sp>
      <p:sp>
        <p:nvSpPr>
          <p:cNvPr id="14" name="Text Placeholder 2">
            <a:extLst>
              <a:ext uri="{FF2B5EF4-FFF2-40B4-BE49-F238E27FC236}">
                <a16:creationId xmlns:a16="http://schemas.microsoft.com/office/drawing/2014/main" id="{D94F7596-CA86-8D47-8C5E-928F9EC903B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21001" y="3229070"/>
            <a:ext cx="10745959" cy="1490663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2400">
                <a:solidFill>
                  <a:srgbClr val="B29BAA"/>
                </a:solidFill>
              </a:defRPr>
            </a:lvl1pPr>
          </a:lstStyle>
          <a:p>
            <a:r>
              <a:rPr lang="en-US" sz="1800" b="0">
                <a:solidFill>
                  <a:srgbClr val="B29BAA"/>
                </a:solidFill>
              </a:rPr>
              <a:t>For more information contact</a:t>
            </a:r>
          </a:p>
        </p:txBody>
      </p:sp>
    </p:spTree>
    <p:extLst>
      <p:ext uri="{BB962C8B-B14F-4D97-AF65-F5344CB8AC3E}">
        <p14:creationId xmlns:p14="http://schemas.microsoft.com/office/powerpoint/2010/main" val="4386929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609603" y="1289879"/>
            <a:ext cx="5278396" cy="5210988"/>
          </a:xfrm>
        </p:spPr>
        <p:txBody>
          <a:bodyPr lIns="0" tIns="0" rIns="0" bIns="0">
            <a:normAutofit/>
          </a:bodyPr>
          <a:lstStyle>
            <a:lvl1pPr marL="188833" indent="-188833">
              <a:spcBef>
                <a:spcPts val="1252"/>
              </a:spcBef>
              <a:buClr>
                <a:srgbClr val="D70428"/>
              </a:buClr>
              <a:buFont typeface="Frutiger LT Pro 45 Light" pitchFamily="34" charset="0"/>
              <a:buChar char="•"/>
              <a:tabLst>
                <a:tab pos="278278" algn="l"/>
              </a:tabLst>
              <a:defRPr sz="1600">
                <a:solidFill>
                  <a:schemeClr val="tx2"/>
                </a:solidFill>
                <a:latin typeface="Frutiger LT Pro 45 Light" pitchFamily="34" charset="0"/>
              </a:defRPr>
            </a:lvl1pPr>
            <a:lvl2pPr marL="374351" indent="-187177">
              <a:spcBef>
                <a:spcPts val="104"/>
              </a:spcBef>
              <a:buClr>
                <a:srgbClr val="D70428"/>
              </a:buClr>
              <a:buFont typeface="Arial" panose="020B0604020202020204" pitchFamily="34" charset="0"/>
              <a:buChar char="−"/>
              <a:defRPr sz="1600">
                <a:solidFill>
                  <a:schemeClr val="tx2"/>
                </a:solidFill>
                <a:latin typeface="Frutiger LT Pro 45 Light" pitchFamily="34" charset="0"/>
              </a:defRPr>
            </a:lvl2pPr>
            <a:lvl3pPr marL="657600" indent="-190490">
              <a:spcBef>
                <a:spcPts val="0"/>
              </a:spcBef>
              <a:buClr>
                <a:srgbClr val="6B717A"/>
              </a:buClr>
              <a:buFont typeface="Arial" panose="020B0604020202020204" pitchFamily="34" charset="0"/>
              <a:buChar char="−"/>
              <a:defRPr sz="1600">
                <a:solidFill>
                  <a:schemeClr val="tx2"/>
                </a:solidFill>
                <a:latin typeface="Frutiger LT Pro 45 Light" pitchFamily="34" charset="0"/>
              </a:defRPr>
            </a:lvl3pPr>
            <a:lvl4pPr>
              <a:defRPr sz="1600">
                <a:solidFill>
                  <a:srgbClr val="6B717A"/>
                </a:solidFill>
                <a:latin typeface="Frutiger LT Pro 45 Light" pitchFamily="34" charset="0"/>
              </a:defRPr>
            </a:lvl4pPr>
            <a:lvl5pPr>
              <a:defRPr sz="1600">
                <a:solidFill>
                  <a:srgbClr val="6B717A"/>
                </a:solidFill>
                <a:latin typeface="Frutiger LT Pro 45 Light" pitchFamily="34" charset="0"/>
              </a:defRPr>
            </a:lvl5pPr>
          </a:lstStyle>
          <a:p>
            <a:pPr lvl="0"/>
            <a:r>
              <a:rPr lang="en-US"/>
              <a:t>Click to enter content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37600" y="175301"/>
            <a:ext cx="2844800" cy="20518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defTabSz="914377"/>
            <a:fld id="{80D02AF0-C0FF-4B09-8F83-5167100A7AB5}" type="slidenum">
              <a:rPr lang="en-GB" smtClean="0">
                <a:solidFill>
                  <a:srgbClr val="4C2F48"/>
                </a:solidFill>
              </a:rPr>
              <a:pPr defTabSz="914377"/>
              <a:t>‹#›</a:t>
            </a:fld>
            <a:endParaRPr lang="en-GB">
              <a:solidFill>
                <a:srgbClr val="4C2F48"/>
              </a:solidFill>
            </a:endParaRP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609603" y="464669"/>
            <a:ext cx="10972799" cy="0"/>
          </a:xfrm>
          <a:prstGeom prst="line">
            <a:avLst/>
          </a:prstGeom>
          <a:ln w="12700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Content Placeholder 2"/>
          <p:cNvSpPr>
            <a:spLocks noGrp="1"/>
          </p:cNvSpPr>
          <p:nvPr>
            <p:ph idx="13" hasCustomPrompt="1"/>
          </p:nvPr>
        </p:nvSpPr>
        <p:spPr>
          <a:xfrm>
            <a:off x="6107505" y="1289879"/>
            <a:ext cx="5474897" cy="5210988"/>
          </a:xfrm>
        </p:spPr>
        <p:txBody>
          <a:bodyPr lIns="0" tIns="0" rIns="0" bIns="0">
            <a:normAutofit/>
          </a:bodyPr>
          <a:lstStyle>
            <a:lvl1pPr marL="188833" indent="-188833">
              <a:spcBef>
                <a:spcPts val="1252"/>
              </a:spcBef>
              <a:buClr>
                <a:srgbClr val="D70428"/>
              </a:buClr>
              <a:buFont typeface="Frutiger LT Pro 45 Light" pitchFamily="34" charset="0"/>
              <a:buChar char="•"/>
              <a:tabLst>
                <a:tab pos="278278" algn="l"/>
              </a:tabLst>
              <a:defRPr sz="1600" baseline="0">
                <a:solidFill>
                  <a:schemeClr val="tx2"/>
                </a:solidFill>
                <a:latin typeface="Frutiger LT Pro 45 Light" pitchFamily="34" charset="0"/>
              </a:defRPr>
            </a:lvl1pPr>
            <a:lvl2pPr marL="374351" indent="-187177">
              <a:spcBef>
                <a:spcPts val="104"/>
              </a:spcBef>
              <a:buClr>
                <a:srgbClr val="D70428"/>
              </a:buClr>
              <a:buFont typeface="Arial" panose="020B0604020202020204" pitchFamily="34" charset="0"/>
              <a:buChar char="−"/>
              <a:defRPr sz="1600">
                <a:solidFill>
                  <a:schemeClr val="tx2"/>
                </a:solidFill>
                <a:latin typeface="Frutiger LT Pro 45 Light" pitchFamily="34" charset="0"/>
              </a:defRPr>
            </a:lvl2pPr>
            <a:lvl3pPr marL="657600" indent="-190490">
              <a:spcBef>
                <a:spcPts val="0"/>
              </a:spcBef>
              <a:buClr>
                <a:srgbClr val="6B717A"/>
              </a:buClr>
              <a:buFont typeface="Arial" panose="020B0604020202020204" pitchFamily="34" charset="0"/>
              <a:buChar char="−"/>
              <a:defRPr sz="1600">
                <a:solidFill>
                  <a:schemeClr val="tx2"/>
                </a:solidFill>
                <a:latin typeface="Frutiger LT Pro 45 Light" pitchFamily="34" charset="0"/>
              </a:defRPr>
            </a:lvl3pPr>
            <a:lvl4pPr>
              <a:defRPr sz="1600">
                <a:solidFill>
                  <a:srgbClr val="6B717A"/>
                </a:solidFill>
                <a:latin typeface="Frutiger LT Pro 45 Light" pitchFamily="34" charset="0"/>
              </a:defRPr>
            </a:lvl4pPr>
            <a:lvl5pPr>
              <a:defRPr sz="1600">
                <a:solidFill>
                  <a:srgbClr val="6B717A"/>
                </a:solidFill>
                <a:latin typeface="Frutiger LT Pro 45 Light" pitchFamily="34" charset="0"/>
              </a:defRPr>
            </a:lvl5pPr>
          </a:lstStyle>
          <a:p>
            <a:pPr lvl="0"/>
            <a:r>
              <a:rPr lang="en-US"/>
              <a:t>Click to enter content</a:t>
            </a: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09603" y="614342"/>
            <a:ext cx="10972799" cy="604860"/>
          </a:xfrm>
        </p:spPr>
        <p:txBody>
          <a:bodyPr lIns="0" tIns="0" rIns="0" bIns="0" anchor="t" anchorCtr="0">
            <a:normAutofit/>
          </a:bodyPr>
          <a:lstStyle>
            <a:lvl1pPr algn="l">
              <a:lnSpc>
                <a:spcPct val="110000"/>
              </a:lnSpc>
              <a:defRPr sz="3067">
                <a:solidFill>
                  <a:srgbClr val="D70428"/>
                </a:solidFill>
                <a:latin typeface="Frutiger LT Pro 65 Bold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52418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l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>
            <a:extLst>
              <a:ext uri="{FF2B5EF4-FFF2-40B4-BE49-F238E27FC236}">
                <a16:creationId xmlns:a16="http://schemas.microsoft.com/office/drawing/2014/main" id="{B1576294-8F0E-674A-B543-F4F4A974336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/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908AACD-3DA5-2945-8DF2-F0766CCB070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8200" y="1093533"/>
            <a:ext cx="9144000" cy="2185767"/>
          </a:xfrm>
        </p:spPr>
        <p:txBody>
          <a:bodyPr lIns="0" rIns="0" anchor="b">
            <a:normAutofit/>
          </a:bodyPr>
          <a:lstStyle>
            <a:lvl1pPr algn="l">
              <a:defRPr sz="3600">
                <a:latin typeface="Corbel" panose="020B0503020204020204" pitchFamily="34" charset="0"/>
                <a:ea typeface="Tahoma" panose="020B060403050404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/>
              <a:t>Click to enter presentation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8C54B05-4B42-6444-8ACC-26677FD8DA0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38200" y="3279300"/>
            <a:ext cx="9144000" cy="1747837"/>
          </a:xfrm>
        </p:spPr>
        <p:txBody>
          <a:bodyPr lIns="0" rIns="0">
            <a:normAutofit/>
          </a:bodyPr>
          <a:lstStyle>
            <a:lvl1pPr marL="0" indent="0" algn="l">
              <a:buNone/>
              <a:defRPr sz="2400">
                <a:solidFill>
                  <a:srgbClr val="B29BAA"/>
                </a:solidFill>
              </a:defRPr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en-US"/>
              <a:t>Click to enter subtitle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E65862D5-A183-4E49-9F5C-A9FD071A863A}"/>
              </a:ext>
            </a:extLst>
          </p:cNvPr>
          <p:cNvCxnSpPr>
            <a:cxnSpLocks/>
          </p:cNvCxnSpPr>
          <p:nvPr userDrawn="1"/>
        </p:nvCxnSpPr>
        <p:spPr>
          <a:xfrm>
            <a:off x="838200" y="6356351"/>
            <a:ext cx="10515600" cy="0"/>
          </a:xfrm>
          <a:prstGeom prst="line">
            <a:avLst/>
          </a:prstGeom>
          <a:ln w="12700">
            <a:solidFill>
              <a:srgbClr val="B29BA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F424CFE8-460A-804E-8728-49DCBA944BD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838202" y="6104239"/>
            <a:ext cx="2746375" cy="245795"/>
          </a:xfrm>
        </p:spPr>
        <p:txBody>
          <a:bodyPr lIns="0" tIns="0" rIns="0" anchor="ctr" anchorCtr="0">
            <a:noAutofit/>
          </a:bodyPr>
          <a:lstStyle>
            <a:lvl1pPr marL="0" indent="0">
              <a:lnSpc>
                <a:spcPct val="100000"/>
              </a:lnSpc>
              <a:spcBef>
                <a:spcPts val="600"/>
              </a:spcBef>
              <a:buNone/>
              <a:defRPr sz="1200">
                <a:solidFill>
                  <a:srgbClr val="B29BAA"/>
                </a:solidFill>
              </a:defRPr>
            </a:lvl1pPr>
          </a:lstStyle>
          <a:p>
            <a:r>
              <a:rPr lang="en-US"/>
              <a:t>Author Name</a:t>
            </a:r>
          </a:p>
        </p:txBody>
      </p:sp>
      <p:pic>
        <p:nvPicPr>
          <p:cNvPr id="23" name="Picture 22">
            <a:extLst>
              <a:ext uri="{FF2B5EF4-FFF2-40B4-BE49-F238E27FC236}">
                <a16:creationId xmlns:a16="http://schemas.microsoft.com/office/drawing/2014/main" id="{728EEB79-DCA2-414D-A7B8-7AE04DF074ED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/>
          <a:srcRect/>
          <a:stretch/>
        </p:blipFill>
        <p:spPr>
          <a:xfrm>
            <a:off x="838202" y="483252"/>
            <a:ext cx="1522799" cy="357693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061CC75E-722E-E848-B8D3-7833956E1045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8952128" y="591169"/>
            <a:ext cx="2520000" cy="303583"/>
          </a:xfrm>
          <a:prstGeom prst="rect">
            <a:avLst/>
          </a:prstGeom>
        </p:spPr>
      </p:pic>
      <p:sp>
        <p:nvSpPr>
          <p:cNvPr id="28" name="Text Placeholder 20">
            <a:extLst>
              <a:ext uri="{FF2B5EF4-FFF2-40B4-BE49-F238E27FC236}">
                <a16:creationId xmlns:a16="http://schemas.microsoft.com/office/drawing/2014/main" id="{E00E34B9-F0B4-124A-9548-626DA5D8A1C1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38201" y="5852125"/>
            <a:ext cx="2746375" cy="245795"/>
          </a:xfrm>
        </p:spPr>
        <p:txBody>
          <a:bodyPr lIns="0" rIns="0" bIns="0" anchor="ctr" anchorCtr="0">
            <a:noAutofit/>
          </a:bodyPr>
          <a:lstStyle>
            <a:lvl1pPr marL="0" indent="0">
              <a:lnSpc>
                <a:spcPct val="100000"/>
              </a:lnSpc>
              <a:spcBef>
                <a:spcPts val="600"/>
              </a:spcBef>
              <a:buNone/>
              <a:defRPr sz="1051" b="0" i="0">
                <a:solidFill>
                  <a:srgbClr val="B29BA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en-US"/>
              <a:t>Date</a:t>
            </a:r>
          </a:p>
        </p:txBody>
      </p:sp>
    </p:spTree>
    <p:extLst>
      <p:ext uri="{BB962C8B-B14F-4D97-AF65-F5344CB8AC3E}">
        <p14:creationId xmlns:p14="http://schemas.microsoft.com/office/powerpoint/2010/main" val="42897677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dar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7F323A85-EA75-1A46-98BD-DC4E75165F5A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4C2F4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7"/>
            <a:endParaRPr lang="en-US">
              <a:solidFill>
                <a:srgbClr val="FFFFFF"/>
              </a:solidFill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06AE9F71-F7A6-D043-B9A7-B3ADAC86E4A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/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E65862D5-A183-4E49-9F5C-A9FD071A863A}"/>
              </a:ext>
            </a:extLst>
          </p:cNvPr>
          <p:cNvCxnSpPr>
            <a:cxnSpLocks/>
          </p:cNvCxnSpPr>
          <p:nvPr userDrawn="1"/>
        </p:nvCxnSpPr>
        <p:spPr>
          <a:xfrm>
            <a:off x="838200" y="6356351"/>
            <a:ext cx="10515600" cy="0"/>
          </a:xfrm>
          <a:prstGeom prst="line">
            <a:avLst/>
          </a:prstGeom>
          <a:ln w="12700">
            <a:solidFill>
              <a:srgbClr val="B29BA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8" name="Picture 17">
            <a:extLst>
              <a:ext uri="{FF2B5EF4-FFF2-40B4-BE49-F238E27FC236}">
                <a16:creationId xmlns:a16="http://schemas.microsoft.com/office/drawing/2014/main" id="{95725A4B-D6AB-6045-8D6D-48C9C65DD721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/>
          <a:srcRect/>
          <a:stretch/>
        </p:blipFill>
        <p:spPr>
          <a:xfrm>
            <a:off x="838202" y="483253"/>
            <a:ext cx="1522799" cy="357692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85AF5AC7-0193-F045-9316-47453CF32608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8952128" y="591169"/>
            <a:ext cx="2520000" cy="303583"/>
          </a:xfrm>
          <a:prstGeom prst="rect">
            <a:avLst/>
          </a:prstGeom>
        </p:spPr>
      </p:pic>
      <p:sp>
        <p:nvSpPr>
          <p:cNvPr id="20" name="Title 1">
            <a:extLst>
              <a:ext uri="{FF2B5EF4-FFF2-40B4-BE49-F238E27FC236}">
                <a16:creationId xmlns:a16="http://schemas.microsoft.com/office/drawing/2014/main" id="{A6A500C5-752D-EE43-B8F3-29167028C5E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8200" y="1093533"/>
            <a:ext cx="9144000" cy="2185767"/>
          </a:xfrm>
        </p:spPr>
        <p:txBody>
          <a:bodyPr lIns="0" rIns="0" anchor="b">
            <a:normAutofit/>
          </a:bodyPr>
          <a:lstStyle>
            <a:lvl1pPr algn="l">
              <a:defRPr sz="360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enter presentation title</a:t>
            </a:r>
          </a:p>
        </p:txBody>
      </p:sp>
      <p:sp>
        <p:nvSpPr>
          <p:cNvPr id="21" name="Subtitle 2">
            <a:extLst>
              <a:ext uri="{FF2B5EF4-FFF2-40B4-BE49-F238E27FC236}">
                <a16:creationId xmlns:a16="http://schemas.microsoft.com/office/drawing/2014/main" id="{EE699FF9-19F0-1A48-BA49-4F7470F7C2D4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38200" y="3279300"/>
            <a:ext cx="9144000" cy="1747837"/>
          </a:xfrm>
        </p:spPr>
        <p:txBody>
          <a:bodyPr lIns="0" rIns="0">
            <a:normAutofit/>
          </a:bodyPr>
          <a:lstStyle>
            <a:lvl1pPr marL="0" indent="0" algn="l">
              <a:buNone/>
              <a:defRPr sz="2400">
                <a:solidFill>
                  <a:srgbClr val="B29BAA"/>
                </a:solidFill>
              </a:defRPr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en-US"/>
              <a:t>Click to enter subtitle</a:t>
            </a:r>
          </a:p>
        </p:txBody>
      </p:sp>
      <p:sp>
        <p:nvSpPr>
          <p:cNvPr id="22" name="Text Placeholder 20">
            <a:extLst>
              <a:ext uri="{FF2B5EF4-FFF2-40B4-BE49-F238E27FC236}">
                <a16:creationId xmlns:a16="http://schemas.microsoft.com/office/drawing/2014/main" id="{5425A5AD-59DD-5542-8481-C715EF2CFD6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838202" y="6104239"/>
            <a:ext cx="2746375" cy="245795"/>
          </a:xfrm>
        </p:spPr>
        <p:txBody>
          <a:bodyPr lIns="0" tIns="0" rIns="0" anchor="ctr" anchorCtr="0">
            <a:noAutofit/>
          </a:bodyPr>
          <a:lstStyle>
            <a:lvl1pPr marL="0" indent="0">
              <a:lnSpc>
                <a:spcPct val="100000"/>
              </a:lnSpc>
              <a:spcBef>
                <a:spcPts val="600"/>
              </a:spcBef>
              <a:buNone/>
              <a:defRPr sz="1200">
                <a:solidFill>
                  <a:srgbClr val="B29BAA"/>
                </a:solidFill>
              </a:defRPr>
            </a:lvl1pPr>
          </a:lstStyle>
          <a:p>
            <a:r>
              <a:rPr lang="en-US"/>
              <a:t>Author Name</a:t>
            </a:r>
          </a:p>
        </p:txBody>
      </p:sp>
      <p:sp>
        <p:nvSpPr>
          <p:cNvPr id="23" name="Text Placeholder 20">
            <a:extLst>
              <a:ext uri="{FF2B5EF4-FFF2-40B4-BE49-F238E27FC236}">
                <a16:creationId xmlns:a16="http://schemas.microsoft.com/office/drawing/2014/main" id="{92745AE2-23C7-BF47-B557-2C31C5C59FB2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38201" y="5852127"/>
            <a:ext cx="2746375" cy="245795"/>
          </a:xfrm>
        </p:spPr>
        <p:txBody>
          <a:bodyPr lIns="0" rIns="0" bIns="0" anchor="ctr" anchorCtr="0">
            <a:noAutofit/>
          </a:bodyPr>
          <a:lstStyle>
            <a:lvl1pPr marL="0" indent="0">
              <a:lnSpc>
                <a:spcPct val="100000"/>
              </a:lnSpc>
              <a:spcBef>
                <a:spcPts val="600"/>
              </a:spcBef>
              <a:buNone/>
              <a:defRPr sz="1051">
                <a:solidFill>
                  <a:srgbClr val="B29BA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en-US"/>
              <a:t>Date</a:t>
            </a:r>
          </a:p>
        </p:txBody>
      </p:sp>
    </p:spTree>
    <p:extLst>
      <p:ext uri="{BB962C8B-B14F-4D97-AF65-F5344CB8AC3E}">
        <p14:creationId xmlns:p14="http://schemas.microsoft.com/office/powerpoint/2010/main" val="27000705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ection slide l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>
            <a:extLst>
              <a:ext uri="{FF2B5EF4-FFF2-40B4-BE49-F238E27FC236}">
                <a16:creationId xmlns:a16="http://schemas.microsoft.com/office/drawing/2014/main" id="{B1576294-8F0E-674A-B543-F4F4A974336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/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908AACD-3DA5-2945-8DF2-F0766CCB070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8200" y="1095632"/>
            <a:ext cx="9144000" cy="1269269"/>
          </a:xfrm>
        </p:spPr>
        <p:txBody>
          <a:bodyPr lIns="0" rIns="0" anchor="b">
            <a:normAutofit/>
          </a:bodyPr>
          <a:lstStyle>
            <a:lvl1pPr algn="l">
              <a:defRPr sz="2000" b="0">
                <a:solidFill>
                  <a:srgbClr val="B29BAA"/>
                </a:solidFill>
              </a:defRPr>
            </a:lvl1pPr>
          </a:lstStyle>
          <a:p>
            <a:r>
              <a:rPr lang="en-US"/>
              <a:t>Click to enter presentation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8C54B05-4B42-6444-8ACC-26677FD8DA0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38200" y="2307236"/>
            <a:ext cx="9144000" cy="1747837"/>
          </a:xfrm>
        </p:spPr>
        <p:txBody>
          <a:bodyPr lIns="0" tIns="46800" rIns="0">
            <a:normAutofit/>
          </a:bodyPr>
          <a:lstStyle>
            <a:lvl1pPr marL="0" indent="0" algn="l">
              <a:buNone/>
              <a:defRPr sz="3000" b="1">
                <a:solidFill>
                  <a:srgbClr val="4C2F48"/>
                </a:solidFill>
              </a:defRPr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en-US"/>
              <a:t>Click to enter subtitle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E65862D5-A183-4E49-9F5C-A9FD071A863A}"/>
              </a:ext>
            </a:extLst>
          </p:cNvPr>
          <p:cNvCxnSpPr>
            <a:cxnSpLocks/>
          </p:cNvCxnSpPr>
          <p:nvPr userDrawn="1"/>
        </p:nvCxnSpPr>
        <p:spPr>
          <a:xfrm>
            <a:off x="838200" y="6356351"/>
            <a:ext cx="10515600" cy="0"/>
          </a:xfrm>
          <a:prstGeom prst="line">
            <a:avLst/>
          </a:prstGeom>
          <a:ln w="12700">
            <a:solidFill>
              <a:srgbClr val="B29BA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020756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slide dar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38AF099E-73E4-BE41-AA1A-962C7D39BA1B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4C2F4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7"/>
            <a:endParaRPr lang="en-US">
              <a:solidFill>
                <a:srgbClr val="FFFFFF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874210F-448D-9B41-A0C7-956D6D7C303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/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E65862D5-A183-4E49-9F5C-A9FD071A863A}"/>
              </a:ext>
            </a:extLst>
          </p:cNvPr>
          <p:cNvCxnSpPr>
            <a:cxnSpLocks/>
          </p:cNvCxnSpPr>
          <p:nvPr userDrawn="1"/>
        </p:nvCxnSpPr>
        <p:spPr>
          <a:xfrm>
            <a:off x="838200" y="6356351"/>
            <a:ext cx="10515600" cy="0"/>
          </a:xfrm>
          <a:prstGeom prst="line">
            <a:avLst/>
          </a:prstGeom>
          <a:ln w="12700">
            <a:solidFill>
              <a:srgbClr val="B29BA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le 1">
            <a:extLst>
              <a:ext uri="{FF2B5EF4-FFF2-40B4-BE49-F238E27FC236}">
                <a16:creationId xmlns:a16="http://schemas.microsoft.com/office/drawing/2014/main" id="{71B0E485-A563-F145-88FF-C7727DAB59E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8200" y="1112109"/>
            <a:ext cx="9144000" cy="1252793"/>
          </a:xfrm>
        </p:spPr>
        <p:txBody>
          <a:bodyPr lIns="0" rIns="0" anchor="b">
            <a:normAutofit/>
          </a:bodyPr>
          <a:lstStyle>
            <a:lvl1pPr algn="l">
              <a:defRPr sz="2000" b="0">
                <a:solidFill>
                  <a:srgbClr val="B29BAA"/>
                </a:solidFill>
              </a:defRPr>
            </a:lvl1pPr>
          </a:lstStyle>
          <a:p>
            <a:r>
              <a:rPr lang="en-US"/>
              <a:t>Click to enter presentation title</a:t>
            </a:r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A8843E20-6E43-704A-84FB-5FC734FB62AD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38200" y="2307236"/>
            <a:ext cx="9144000" cy="1747837"/>
          </a:xfrm>
        </p:spPr>
        <p:txBody>
          <a:bodyPr lIns="0" tIns="46800" rIns="0">
            <a:normAutofit/>
          </a:bodyPr>
          <a:lstStyle>
            <a:lvl1pPr marL="0" indent="0" algn="l">
              <a:buNone/>
              <a:defRPr sz="3000" b="1">
                <a:solidFill>
                  <a:srgbClr val="FFFFFF"/>
                </a:solidFill>
              </a:defRPr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en-US"/>
              <a:t>Click to enter subtitle</a:t>
            </a:r>
          </a:p>
        </p:txBody>
      </p:sp>
    </p:spTree>
    <p:extLst>
      <p:ext uri="{BB962C8B-B14F-4D97-AF65-F5344CB8AC3E}">
        <p14:creationId xmlns:p14="http://schemas.microsoft.com/office/powerpoint/2010/main" val="6555741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667B5760-AED9-9748-BAAE-01B0FD29260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/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87EFEF-E82C-E640-B411-1E3D8B9F8DE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84B41D6-EC71-934A-9312-B3C44F0527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Title 7">
            <a:extLst>
              <a:ext uri="{FF2B5EF4-FFF2-40B4-BE49-F238E27FC236}">
                <a16:creationId xmlns:a16="http://schemas.microsoft.com/office/drawing/2014/main" id="{430FCE07-1558-7046-8579-FEB9DE6B42D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enter slide title</a:t>
            </a:r>
            <a:br>
              <a:rPr lang="en-US"/>
            </a:br>
            <a:r>
              <a:rPr lang="en-US"/>
              <a:t>Click to 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12355768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dar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45BB9E8-4F39-364F-B403-9B30261BBF77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4C2F4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7"/>
            <a:endParaRPr lang="en-US">
              <a:solidFill>
                <a:srgbClr val="FFFFFF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304F223-C7BA-594D-BF42-5177BFC4A76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/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87EFEF-E82C-E640-B411-1E3D8B9F8DE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9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lvl2pPr>
              <a:defRPr>
                <a:solidFill>
                  <a:srgbClr val="FFFFFF"/>
                </a:solidFill>
              </a:defRPr>
            </a:lvl2pPr>
            <a:lvl3pPr>
              <a:defRPr>
                <a:solidFill>
                  <a:srgbClr val="FFFFFF"/>
                </a:solidFill>
              </a:defRPr>
            </a:lvl3pPr>
            <a:lvl4pPr>
              <a:defRPr>
                <a:solidFill>
                  <a:srgbClr val="FFFFFF"/>
                </a:solidFill>
              </a:defRPr>
            </a:lvl4pPr>
            <a:lvl5pPr>
              <a:defRPr>
                <a:solidFill>
                  <a:srgbClr val="FFFFFF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84B41D6-EC71-934A-9312-B3C44F0527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9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lvl2pPr>
              <a:defRPr>
                <a:solidFill>
                  <a:srgbClr val="FFFFFF"/>
                </a:solidFill>
              </a:defRPr>
            </a:lvl2pPr>
            <a:lvl3pPr>
              <a:defRPr>
                <a:solidFill>
                  <a:srgbClr val="FFFFFF"/>
                </a:solidFill>
              </a:defRPr>
            </a:lvl3pPr>
            <a:lvl4pPr>
              <a:defRPr>
                <a:solidFill>
                  <a:srgbClr val="FFFFFF"/>
                </a:solidFill>
              </a:defRPr>
            </a:lvl4pPr>
            <a:lvl5pPr>
              <a:defRPr>
                <a:solidFill>
                  <a:srgbClr val="FFFFFF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Title 7">
            <a:extLst>
              <a:ext uri="{FF2B5EF4-FFF2-40B4-BE49-F238E27FC236}">
                <a16:creationId xmlns:a16="http://schemas.microsoft.com/office/drawing/2014/main" id="{430FCE07-1558-7046-8579-FEB9DE6B42D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enter slide title</a:t>
            </a:r>
            <a:br>
              <a:rPr lang="en-US"/>
            </a:br>
            <a:r>
              <a:rPr lang="en-US"/>
              <a:t>Click to 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7862982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gle content l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0CAF4820-111E-F440-B72F-56A7B8C360A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/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A1B71681-7000-6D47-8381-47902490DB3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10515600" cy="435133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Title 7">
            <a:extLst>
              <a:ext uri="{FF2B5EF4-FFF2-40B4-BE49-F238E27FC236}">
                <a16:creationId xmlns:a16="http://schemas.microsoft.com/office/drawing/2014/main" id="{B4E8C948-C3EE-B142-ACA5-824973F3A54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603655"/>
            <a:ext cx="10515600" cy="891183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enter slide title</a:t>
            </a:r>
            <a:br>
              <a:rPr lang="en-US"/>
            </a:br>
            <a:r>
              <a:rPr lang="en-US"/>
              <a:t>Click to 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7587648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gle content dar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347EA060-D62B-FC41-855C-7FBCBF655670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4C2F4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7"/>
            <a:endParaRPr lang="en-US">
              <a:solidFill>
                <a:srgbClr val="FFFFFF"/>
              </a:solidFill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F2C7C2D-8FB8-7646-AE1C-0EEB7CA8BE7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/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A1B71681-7000-6D47-8381-47902490DB3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10515600" cy="4351339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lvl2pPr>
              <a:defRPr>
                <a:solidFill>
                  <a:srgbClr val="FFFFFF"/>
                </a:solidFill>
              </a:defRPr>
            </a:lvl2pPr>
            <a:lvl3pPr>
              <a:defRPr>
                <a:solidFill>
                  <a:srgbClr val="FFFFFF"/>
                </a:solidFill>
              </a:defRPr>
            </a:lvl3pPr>
            <a:lvl4pPr>
              <a:defRPr>
                <a:solidFill>
                  <a:srgbClr val="FFFFFF"/>
                </a:solidFill>
              </a:defRPr>
            </a:lvl4pPr>
            <a:lvl5pPr>
              <a:defRPr>
                <a:solidFill>
                  <a:srgbClr val="FFFFFF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Title 7">
            <a:extLst>
              <a:ext uri="{FF2B5EF4-FFF2-40B4-BE49-F238E27FC236}">
                <a16:creationId xmlns:a16="http://schemas.microsoft.com/office/drawing/2014/main" id="{B4E8C948-C3EE-B142-ACA5-824973F3A54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603655"/>
            <a:ext cx="10515600" cy="891183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enter slide title</a:t>
            </a:r>
            <a:br>
              <a:rPr lang="en-US"/>
            </a:br>
            <a:r>
              <a:rPr lang="en-US"/>
              <a:t>Click to 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0977176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336218F-4057-7546-8459-099F4C05F1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03655"/>
            <a:ext cx="10515600" cy="891183"/>
          </a:xfrm>
          <a:prstGeom prst="rect">
            <a:avLst/>
          </a:prstGeom>
        </p:spPr>
        <p:txBody>
          <a:bodyPr vert="horz" lIns="0" tIns="45720" rIns="0" bIns="45720" rtlCol="0" anchor="ctr" anchorCtr="0">
            <a:normAutofit/>
          </a:bodyPr>
          <a:lstStyle/>
          <a:p>
            <a:r>
              <a:rPr lang="en-US"/>
              <a:t>Click to enter slide title</a:t>
            </a:r>
            <a:br>
              <a:rPr lang="en-US"/>
            </a:br>
            <a:r>
              <a:rPr lang="en-US"/>
              <a:t>Click to enter slide 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C3C63B-FBD7-4845-ADE1-5FF9D731BA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924216"/>
            <a:ext cx="10515600" cy="4252747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enter 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63C06593-566A-BE46-810F-41A81D7BA869}"/>
              </a:ext>
            </a:extLst>
          </p:cNvPr>
          <p:cNvCxnSpPr>
            <a:cxnSpLocks/>
          </p:cNvCxnSpPr>
          <p:nvPr userDrawn="1"/>
        </p:nvCxnSpPr>
        <p:spPr>
          <a:xfrm>
            <a:off x="838200" y="6356351"/>
            <a:ext cx="10515600" cy="0"/>
          </a:xfrm>
          <a:prstGeom prst="line">
            <a:avLst/>
          </a:prstGeom>
          <a:ln w="12700">
            <a:solidFill>
              <a:srgbClr val="B29BA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388164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2400" b="1" i="0" kern="1200">
          <a:solidFill>
            <a:schemeClr val="tx1"/>
          </a:solidFill>
          <a:latin typeface="Corbel" panose="020B0503020204020204" pitchFamily="34" charset="0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Clr>
          <a:srgbClr val="B29BAA"/>
        </a:buClr>
        <a:buFont typeface="Arial" panose="020B0604020202020204" pitchFamily="34" charset="0"/>
        <a:buChar char="•"/>
        <a:defRPr sz="1800" b="0" i="0" kern="1200">
          <a:solidFill>
            <a:srgbClr val="51534A"/>
          </a:solidFill>
          <a:latin typeface="Corbel" panose="020B0503020204020204" pitchFamily="34" charset="0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Clr>
          <a:srgbClr val="B29BAA"/>
        </a:buClr>
        <a:buFont typeface="System Font"/>
        <a:buChar char="–"/>
        <a:defRPr sz="1600" b="0" i="0" kern="1200">
          <a:solidFill>
            <a:srgbClr val="51534A"/>
          </a:solidFill>
          <a:latin typeface="Corbel" panose="020B0503020204020204" pitchFamily="34" charset="0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Clr>
          <a:srgbClr val="B29BAA"/>
        </a:buClr>
        <a:buFont typeface="Arial" panose="020B0604020202020204" pitchFamily="34" charset="0"/>
        <a:buChar char="•"/>
        <a:defRPr sz="1400" b="0" i="0" kern="1200">
          <a:solidFill>
            <a:srgbClr val="51534A"/>
          </a:solidFill>
          <a:latin typeface="Corbel" panose="020B0503020204020204" pitchFamily="34" charset="0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Clr>
          <a:srgbClr val="B29BAA"/>
        </a:buClr>
        <a:buFont typeface="System Font"/>
        <a:buChar char="–"/>
        <a:defRPr sz="1200" b="0" i="0" kern="1200">
          <a:solidFill>
            <a:srgbClr val="51534A"/>
          </a:solidFill>
          <a:latin typeface="Corbel" panose="020B0503020204020204" pitchFamily="34" charset="0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Clr>
          <a:srgbClr val="B29BAA"/>
        </a:buClr>
        <a:buFont typeface="Arial" panose="020B0604020202020204" pitchFamily="34" charset="0"/>
        <a:buChar char="•"/>
        <a:defRPr sz="1200" b="0" i="0" kern="1200">
          <a:solidFill>
            <a:srgbClr val="51534A"/>
          </a:solidFill>
          <a:latin typeface="Corbel" panose="020B0503020204020204" pitchFamily="34" charset="0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mailto:contact@eastmidlandsrailway.co.uk" TargetMode="External"/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1.xml"/><Relationship Id="rId6" Type="http://schemas.openxmlformats.org/officeDocument/2006/relationships/image" Target="../media/image13.png"/><Relationship Id="rId5" Type="http://schemas.openxmlformats.org/officeDocument/2006/relationships/image" Target="../media/image12.emf"/><Relationship Id="rId4" Type="http://schemas.openxmlformats.org/officeDocument/2006/relationships/image" Target="../media/image11.emf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mailto:Hannah.cotton-diederich@eastmidlandsrailway.co.uk" TargetMode="External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>
          <a:xfrm>
            <a:off x="838202" y="6001105"/>
            <a:ext cx="2746375" cy="348929"/>
          </a:xfrm>
        </p:spPr>
        <p:txBody>
          <a:bodyPr/>
          <a:lstStyle/>
          <a:p>
            <a:r>
              <a:rPr lang="en-GB" dirty="0">
                <a:latin typeface="Corbel"/>
              </a:rPr>
              <a:t>Hannah Cotton-Diederich</a:t>
            </a:r>
          </a:p>
          <a:p>
            <a:r>
              <a:rPr lang="en-GB" dirty="0">
                <a:latin typeface="Corbel"/>
              </a:rPr>
              <a:t>Access and Inclusion Manager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838201" y="5670677"/>
            <a:ext cx="2746375" cy="245795"/>
          </a:xfrm>
        </p:spPr>
        <p:txBody>
          <a:bodyPr/>
          <a:lstStyle/>
          <a:p>
            <a:r>
              <a:rPr lang="en-GB" sz="1050" dirty="0">
                <a:latin typeface="Tahoma"/>
                <a:ea typeface="Tahoma"/>
                <a:cs typeface="Tahoma"/>
              </a:rPr>
              <a:t>12/09/23</a:t>
            </a: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8502A08-BC3D-B475-337B-55DCE5C83648}"/>
              </a:ext>
            </a:extLst>
          </p:cNvPr>
          <p:cNvSpPr txBox="1"/>
          <p:nvPr/>
        </p:nvSpPr>
        <p:spPr>
          <a:xfrm>
            <a:off x="0" y="1804976"/>
            <a:ext cx="12192000" cy="70788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sz="4000" b="1" dirty="0"/>
              <a:t>East Midlands Railway TALK Cards</a:t>
            </a:r>
          </a:p>
        </p:txBody>
      </p:sp>
    </p:spTree>
    <p:extLst>
      <p:ext uri="{BB962C8B-B14F-4D97-AF65-F5344CB8AC3E}">
        <p14:creationId xmlns:p14="http://schemas.microsoft.com/office/powerpoint/2010/main" val="30469187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D547DA41-3304-D6B8-2C22-BFB0DF41F47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29710" y="2255521"/>
            <a:ext cx="10745959" cy="4040776"/>
          </a:xfrm>
        </p:spPr>
        <p:txBody>
          <a:bodyPr>
            <a:noAutofit/>
          </a:bodyPr>
          <a:lstStyle/>
          <a:p>
            <a:pPr algn="l"/>
            <a:r>
              <a:rPr lang="en-GB" dirty="0">
                <a:solidFill>
                  <a:schemeClr val="bg2"/>
                </a:solidFill>
              </a:rPr>
              <a:t>1 in 5 people identify as having a disability in the UK and it is estimated that 80% of these people have a non-visible disability. </a:t>
            </a:r>
          </a:p>
          <a:p>
            <a:pPr algn="l"/>
            <a:r>
              <a:rPr lang="en-GB" dirty="0">
                <a:solidFill>
                  <a:schemeClr val="bg2"/>
                </a:solidFill>
              </a:rPr>
              <a:t>East Midlands Railway received feedback from customers on how having a non-visible disability can negatively impact train travel experiences, and they experience disregard or disbelief of their disability.</a:t>
            </a:r>
          </a:p>
          <a:p>
            <a:pPr algn="l"/>
            <a:r>
              <a:rPr lang="en-GB" dirty="0">
                <a:solidFill>
                  <a:schemeClr val="bg2"/>
                </a:solidFill>
              </a:rPr>
              <a:t>People with non-visible disabilities may need more time to communicate, require additional care and assistance. Some people are non-verbal and need support to find services or ask questions.</a:t>
            </a:r>
          </a:p>
          <a:p>
            <a:pPr algn="l"/>
            <a:r>
              <a:rPr lang="en-GB" dirty="0">
                <a:solidFill>
                  <a:schemeClr val="bg2"/>
                </a:solidFill>
              </a:rPr>
              <a:t> EMR identified that by improving awareness and understanding of non-visible disabilities it will help to reduce stigma and exclusionary practices, and support self-identification and disclosure of non-visible disabilities.</a:t>
            </a:r>
            <a:endParaRPr lang="en-US" dirty="0">
              <a:solidFill>
                <a:schemeClr val="bg2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010752C-9B41-3DAF-EE92-CEA4CBCFFCFB}"/>
              </a:ext>
            </a:extLst>
          </p:cNvPr>
          <p:cNvSpPr txBox="1"/>
          <p:nvPr/>
        </p:nvSpPr>
        <p:spPr>
          <a:xfrm>
            <a:off x="0" y="1400720"/>
            <a:ext cx="12192000" cy="70788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sz="4000" b="1" dirty="0"/>
              <a:t>The Challenges</a:t>
            </a:r>
          </a:p>
        </p:txBody>
      </p:sp>
    </p:spTree>
    <p:extLst>
      <p:ext uri="{BB962C8B-B14F-4D97-AF65-F5344CB8AC3E}">
        <p14:creationId xmlns:p14="http://schemas.microsoft.com/office/powerpoint/2010/main" val="7789732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D547DA41-3304-D6B8-2C22-BFB0DF41F47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21001" y="2325189"/>
            <a:ext cx="11327159" cy="4380411"/>
          </a:xfrm>
        </p:spPr>
        <p:txBody>
          <a:bodyPr>
            <a:normAutofit fontScale="77500" lnSpcReduction="20000"/>
          </a:bodyPr>
          <a:lstStyle/>
          <a:p>
            <a:pPr algn="l"/>
            <a:r>
              <a:rPr lang="en-GB" sz="3100" dirty="0">
                <a:solidFill>
                  <a:schemeClr val="bg2"/>
                </a:solidFill>
              </a:rPr>
              <a:t>After talking with the Aphasia UK charity (which is a charity who help people all over the UK with neurological support) about an experience a member had when travelling by train,  EMR connected with the Royal College of Speech and Language.</a:t>
            </a:r>
          </a:p>
          <a:p>
            <a:pPr algn="l"/>
            <a:endParaRPr lang="en-GB" sz="3100" dirty="0">
              <a:solidFill>
                <a:schemeClr val="bg2"/>
              </a:solidFill>
            </a:endParaRPr>
          </a:p>
          <a:p>
            <a:pPr algn="l"/>
            <a:r>
              <a:rPr lang="en-GB" sz="3100" dirty="0">
                <a:solidFill>
                  <a:schemeClr val="bg2"/>
                </a:solidFill>
              </a:rPr>
              <a:t>As a result of positive collaboration, EMR is working with the Royal College of Speech and Language to achieve the Communication Access Accreditation, this  will result in EMR being a business which shows commitment to creating accessible communication environments and services for people with communication disabilities.</a:t>
            </a:r>
          </a:p>
          <a:p>
            <a:pPr algn="l"/>
            <a:endParaRPr lang="en-GB" sz="3100" dirty="0">
              <a:solidFill>
                <a:schemeClr val="bg2"/>
              </a:solidFill>
            </a:endParaRPr>
          </a:p>
          <a:p>
            <a:pPr algn="l"/>
            <a:r>
              <a:rPr lang="en-GB" sz="3100" dirty="0">
                <a:solidFill>
                  <a:schemeClr val="bg2"/>
                </a:solidFill>
              </a:rPr>
              <a:t>The T-A-L-K card was designed from the communication principals detailed in the Communication Access eLearning modules. The ambition was to create a tool which would be a positive and cost-effective solution to ease the difficulties that some customers experience when travelling by rail.</a:t>
            </a:r>
          </a:p>
          <a:p>
            <a:pPr algn="l"/>
            <a:endParaRPr lang="en-US" dirty="0">
              <a:solidFill>
                <a:schemeClr val="bg2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010752C-9B41-3DAF-EE92-CEA4CBCFFCFB}"/>
              </a:ext>
            </a:extLst>
          </p:cNvPr>
          <p:cNvSpPr txBox="1"/>
          <p:nvPr/>
        </p:nvSpPr>
        <p:spPr>
          <a:xfrm>
            <a:off x="0" y="1400720"/>
            <a:ext cx="12192000" cy="70788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sz="4000" b="1" dirty="0"/>
              <a:t>The Ambition</a:t>
            </a:r>
          </a:p>
        </p:txBody>
      </p:sp>
    </p:spTree>
    <p:extLst>
      <p:ext uri="{BB962C8B-B14F-4D97-AF65-F5344CB8AC3E}">
        <p14:creationId xmlns:p14="http://schemas.microsoft.com/office/powerpoint/2010/main" val="27646685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D547DA41-3304-D6B8-2C22-BFB0DF41F47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21001" y="2438400"/>
            <a:ext cx="10745959" cy="3692434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solidFill>
                  <a:schemeClr val="bg2"/>
                </a:solidFill>
              </a:rPr>
              <a:t>Recognising that staff need a quick reference tool to achieve better communication outcomes with staff.</a:t>
            </a:r>
          </a:p>
          <a:p>
            <a:pPr algn="l"/>
            <a:r>
              <a:rPr lang="en-US" dirty="0">
                <a:solidFill>
                  <a:schemeClr val="bg2"/>
                </a:solidFill>
              </a:rPr>
              <a:t>Recognising that EMR can support customers better when travelling providing a simple and supportive experience for customers.</a:t>
            </a:r>
          </a:p>
          <a:p>
            <a:pPr algn="l"/>
            <a:r>
              <a:rPr lang="en-US" dirty="0">
                <a:solidFill>
                  <a:schemeClr val="bg2"/>
                </a:solidFill>
              </a:rPr>
              <a:t>Engaging with On-Train and Station Managers to issue staff TALK Cards.</a:t>
            </a:r>
          </a:p>
          <a:p>
            <a:pPr algn="l"/>
            <a:r>
              <a:rPr lang="en-US" dirty="0">
                <a:solidFill>
                  <a:schemeClr val="bg2"/>
                </a:solidFill>
              </a:rPr>
              <a:t>Providing hub stations with a supply of TALK Cards to give to customers.</a:t>
            </a:r>
          </a:p>
          <a:p>
            <a:pPr algn="l"/>
            <a:r>
              <a:rPr lang="en-US" dirty="0">
                <a:solidFill>
                  <a:schemeClr val="bg2"/>
                </a:solidFill>
              </a:rPr>
              <a:t>Creating a request process on the EMR website for customers to request a TALK Card.</a:t>
            </a:r>
          </a:p>
          <a:p>
            <a:pPr algn="l"/>
            <a:r>
              <a:rPr lang="en-US" dirty="0">
                <a:solidFill>
                  <a:schemeClr val="bg2"/>
                </a:solidFill>
              </a:rPr>
              <a:t>Creating  a communication plan to tell customers about the TALK Cards.</a:t>
            </a:r>
          </a:p>
          <a:p>
            <a:pPr algn="l"/>
            <a:endParaRPr lang="en-US" dirty="0">
              <a:solidFill>
                <a:schemeClr val="bg2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010752C-9B41-3DAF-EE92-CEA4CBCFFCFB}"/>
              </a:ext>
            </a:extLst>
          </p:cNvPr>
          <p:cNvSpPr txBox="1"/>
          <p:nvPr/>
        </p:nvSpPr>
        <p:spPr>
          <a:xfrm>
            <a:off x="0" y="1400720"/>
            <a:ext cx="12192000" cy="70788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sz="4000" b="1" dirty="0"/>
              <a:t>The Planning</a:t>
            </a:r>
          </a:p>
        </p:txBody>
      </p:sp>
    </p:spTree>
    <p:extLst>
      <p:ext uri="{BB962C8B-B14F-4D97-AF65-F5344CB8AC3E}">
        <p14:creationId xmlns:p14="http://schemas.microsoft.com/office/powerpoint/2010/main" val="376560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D547DA41-3304-D6B8-2C22-BFB0DF41F47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03583" y="2351313"/>
            <a:ext cx="11379411" cy="4336869"/>
          </a:xfrm>
        </p:spPr>
        <p:txBody>
          <a:bodyPr>
            <a:normAutofit/>
          </a:bodyPr>
          <a:lstStyle/>
          <a:p>
            <a:pPr algn="l"/>
            <a:r>
              <a:rPr lang="en-GB" sz="2400" dirty="0">
                <a:solidFill>
                  <a:schemeClr val="bg2"/>
                </a:solidFill>
              </a:rPr>
              <a:t>A list of all the available TALK cards are on the EMR website, </a:t>
            </a:r>
            <a:r>
              <a:rPr lang="en-GB" dirty="0">
                <a:solidFill>
                  <a:schemeClr val="bg2"/>
                </a:solidFill>
              </a:rPr>
              <a:t>and </a:t>
            </a:r>
            <a:r>
              <a:rPr lang="en-GB" sz="2400" dirty="0">
                <a:solidFill>
                  <a:schemeClr val="bg2"/>
                </a:solidFill>
              </a:rPr>
              <a:t>can be requested by submitting a request either, on the </a:t>
            </a:r>
            <a:r>
              <a:rPr lang="en-GB" dirty="0">
                <a:solidFill>
                  <a:schemeClr val="bg2"/>
                </a:solidFill>
              </a:rPr>
              <a:t>website, by</a:t>
            </a:r>
            <a:r>
              <a:rPr lang="en-GB" sz="2400" dirty="0">
                <a:solidFill>
                  <a:schemeClr val="bg2"/>
                </a:solidFill>
              </a:rPr>
              <a:t> emailing EMR at </a:t>
            </a:r>
            <a:r>
              <a:rPr lang="en-GB" sz="2400" dirty="0">
                <a:solidFill>
                  <a:schemeClr val="bg2"/>
                </a:solidFill>
                <a:hlinkClick r:id="rId2"/>
              </a:rPr>
              <a:t>contact@eastmidlandsrailway.co.uk</a:t>
            </a:r>
            <a:r>
              <a:rPr lang="en-GB" dirty="0">
                <a:solidFill>
                  <a:schemeClr val="bg2"/>
                </a:solidFill>
              </a:rPr>
              <a:t> </a:t>
            </a:r>
            <a:r>
              <a:rPr lang="en-GB" sz="2400" dirty="0">
                <a:solidFill>
                  <a:schemeClr val="bg2"/>
                </a:solidFill>
              </a:rPr>
              <a:t> by phone (03457125678), or by </a:t>
            </a:r>
            <a:r>
              <a:rPr lang="en-GB" dirty="0">
                <a:solidFill>
                  <a:schemeClr val="bg2"/>
                </a:solidFill>
              </a:rPr>
              <a:t>sending a message on </a:t>
            </a:r>
            <a:r>
              <a:rPr lang="en-GB" sz="2400" dirty="0">
                <a:solidFill>
                  <a:schemeClr val="bg2"/>
                </a:solidFill>
              </a:rPr>
              <a:t>WhatsApp 07501330988</a:t>
            </a:r>
            <a:r>
              <a:rPr lang="en-GB" dirty="0">
                <a:solidFill>
                  <a:schemeClr val="bg2"/>
                </a:solidFill>
              </a:rPr>
              <a:t>, cards will be posted out to customers or can be collected at staffed stations. EMR are also considering the feasibility of making a version of the TALK Card </a:t>
            </a:r>
            <a:r>
              <a:rPr lang="en-GB" sz="2400" dirty="0">
                <a:solidFill>
                  <a:schemeClr val="bg2"/>
                </a:solidFill>
              </a:rPr>
              <a:t>available as a downloadable version on the EMR website, customers will be able to print at home or use these digitally.</a:t>
            </a:r>
          </a:p>
          <a:p>
            <a:pPr algn="l"/>
            <a:r>
              <a:rPr lang="en-GB" sz="2400" dirty="0">
                <a:solidFill>
                  <a:schemeClr val="bg2"/>
                </a:solidFill>
              </a:rPr>
              <a:t>The TALK cards are being briefed to all EMR frontline teams in conjunction with the current disability awareness training. Information on TALK cards will be share</a:t>
            </a:r>
            <a:r>
              <a:rPr lang="en-GB" dirty="0">
                <a:solidFill>
                  <a:schemeClr val="bg2"/>
                </a:solidFill>
              </a:rPr>
              <a:t>d with other train operators. </a:t>
            </a:r>
            <a:endParaRPr lang="en-GB" sz="2400" dirty="0">
              <a:solidFill>
                <a:schemeClr val="bg2"/>
              </a:solidFill>
            </a:endParaRPr>
          </a:p>
          <a:p>
            <a:pPr algn="l"/>
            <a:r>
              <a:rPr lang="en-GB" sz="2400" dirty="0">
                <a:solidFill>
                  <a:schemeClr val="bg2"/>
                </a:solidFill>
              </a:rPr>
              <a:t>There are 9 cards in total ranging from, please help me buy a ticket, can you tell me where the toilets are and please be patient if I am confused.</a:t>
            </a:r>
          </a:p>
          <a:p>
            <a:endParaRPr lang="en-US" dirty="0">
              <a:solidFill>
                <a:schemeClr val="bg2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010752C-9B41-3DAF-EE92-CEA4CBCFFCFB}"/>
              </a:ext>
            </a:extLst>
          </p:cNvPr>
          <p:cNvSpPr txBox="1"/>
          <p:nvPr/>
        </p:nvSpPr>
        <p:spPr>
          <a:xfrm>
            <a:off x="0" y="1400720"/>
            <a:ext cx="12192000" cy="70788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sz="4000" b="1" dirty="0"/>
              <a:t>The TALK Card</a:t>
            </a:r>
          </a:p>
        </p:txBody>
      </p:sp>
    </p:spTree>
    <p:extLst>
      <p:ext uri="{BB962C8B-B14F-4D97-AF65-F5344CB8AC3E}">
        <p14:creationId xmlns:p14="http://schemas.microsoft.com/office/powerpoint/2010/main" val="21440367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E010752C-9B41-3DAF-EE92-CEA4CBCFFCFB}"/>
              </a:ext>
            </a:extLst>
          </p:cNvPr>
          <p:cNvSpPr txBox="1"/>
          <p:nvPr/>
        </p:nvSpPr>
        <p:spPr>
          <a:xfrm>
            <a:off x="0" y="831760"/>
            <a:ext cx="12192000" cy="70788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sz="4000" b="1"/>
              <a:t>TALK Card Examples</a:t>
            </a:r>
            <a:endParaRPr lang="en-GB" sz="4000" b="1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E97881B-06C9-B55A-ED25-EA52A865E56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5" t="3439" r="50447" b="68767"/>
          <a:stretch/>
        </p:blipFill>
        <p:spPr bwMode="auto">
          <a:xfrm>
            <a:off x="8395063" y="3835293"/>
            <a:ext cx="3423014" cy="1868821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8100EE17-8EF6-E904-1948-579C1787A5B8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1852" r="1582"/>
          <a:stretch/>
        </p:blipFill>
        <p:spPr bwMode="auto">
          <a:xfrm>
            <a:off x="373923" y="4147147"/>
            <a:ext cx="2978877" cy="1663246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39708F2A-CB84-5EF2-EC33-B4E7F2FEA8D8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79" r="2573"/>
          <a:stretch/>
        </p:blipFill>
        <p:spPr bwMode="auto">
          <a:xfrm>
            <a:off x="6766560" y="1817187"/>
            <a:ext cx="3178826" cy="174056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C2693661-DFC8-9314-4B45-37E440C2387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794" y="1894505"/>
            <a:ext cx="3117507" cy="174056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761422D2-4FB0-6BCF-F21E-6FDFE996631A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l="2227"/>
          <a:stretch/>
        </p:blipFill>
        <p:spPr>
          <a:xfrm>
            <a:off x="4284617" y="3989928"/>
            <a:ext cx="3252742" cy="1868821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17102199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E010752C-9B41-3DAF-EE92-CEA4CBCFFCFB}"/>
              </a:ext>
            </a:extLst>
          </p:cNvPr>
          <p:cNvSpPr txBox="1"/>
          <p:nvPr/>
        </p:nvSpPr>
        <p:spPr>
          <a:xfrm>
            <a:off x="0" y="831760"/>
            <a:ext cx="12192000" cy="70788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sz="4000" b="1" dirty="0"/>
              <a:t>The Staff TALK Card</a:t>
            </a:r>
          </a:p>
        </p:txBody>
      </p:sp>
      <p:pic>
        <p:nvPicPr>
          <p:cNvPr id="3" name="Picture 2" descr="A close up of a card&#10;&#10;Description automatically generated">
            <a:extLst>
              <a:ext uri="{FF2B5EF4-FFF2-40B4-BE49-F238E27FC236}">
                <a16:creationId xmlns:a16="http://schemas.microsoft.com/office/drawing/2014/main" id="{7DD6064C-34CC-0CC5-35C6-7F935E8527F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33303" y="2675981"/>
            <a:ext cx="7167154" cy="2453368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30916322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D547DA41-3304-D6B8-2C22-BFB0DF41F47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03288" y="2629791"/>
            <a:ext cx="7234130" cy="576576"/>
          </a:xfrm>
          <a:solidFill>
            <a:schemeClr val="bg1"/>
          </a:solidFill>
        </p:spPr>
        <p:txBody>
          <a:bodyPr>
            <a:normAutofit fontScale="92500"/>
          </a:bodyPr>
          <a:lstStyle/>
          <a:p>
            <a:r>
              <a:rPr lang="en-GB" dirty="0">
                <a:solidFill>
                  <a:schemeClr val="bg2"/>
                </a:solidFill>
              </a:rPr>
              <a:t>A </a:t>
            </a:r>
            <a:r>
              <a:rPr lang="en-GB" b="1" dirty="0">
                <a:solidFill>
                  <a:schemeClr val="tx1"/>
                </a:solidFill>
              </a:rPr>
              <a:t>Great idea, looking forward to seeing what they’re like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010752C-9B41-3DAF-EE92-CEA4CBCFFCFB}"/>
              </a:ext>
            </a:extLst>
          </p:cNvPr>
          <p:cNvSpPr txBox="1"/>
          <p:nvPr/>
        </p:nvSpPr>
        <p:spPr>
          <a:xfrm>
            <a:off x="0" y="1400720"/>
            <a:ext cx="12192000" cy="70788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sz="4000" b="1" dirty="0"/>
              <a:t>Customer Panel Feedback</a:t>
            </a:r>
          </a:p>
        </p:txBody>
      </p:sp>
      <p:sp>
        <p:nvSpPr>
          <p:cNvPr id="2" name="Text Placeholder 2">
            <a:extLst>
              <a:ext uri="{FF2B5EF4-FFF2-40B4-BE49-F238E27FC236}">
                <a16:creationId xmlns:a16="http://schemas.microsoft.com/office/drawing/2014/main" id="{9932D64C-7DC2-F4C8-322D-DD6A4EC48EE7}"/>
              </a:ext>
            </a:extLst>
          </p:cNvPr>
          <p:cNvSpPr txBox="1">
            <a:spLocks/>
          </p:cNvSpPr>
          <p:nvPr/>
        </p:nvSpPr>
        <p:spPr>
          <a:xfrm>
            <a:off x="7487711" y="3811758"/>
            <a:ext cx="4129523" cy="576576"/>
          </a:xfrm>
          <a:prstGeom prst="rect">
            <a:avLst/>
          </a:prstGeom>
          <a:solidFill>
            <a:schemeClr val="bg1"/>
          </a:solidFill>
        </p:spPr>
        <p:txBody>
          <a:bodyPr vert="horz" lIns="0" tIns="45720" rIns="0" bIns="45720" rtlCol="0" anchor="t" anchorCtr="1">
            <a:normAutofit/>
          </a:bodyPr>
          <a:lstStyle>
            <a:lvl1pPr marL="0" indent="0" algn="ctr" defTabSz="914377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B29BAA"/>
              </a:buClr>
              <a:buFont typeface="Arial" panose="020B0604020202020204" pitchFamily="34" charset="0"/>
              <a:buNone/>
              <a:defRPr sz="2400" b="0" i="0" kern="1200">
                <a:solidFill>
                  <a:srgbClr val="B29BAA"/>
                </a:solidFill>
                <a:latin typeface="Corbel" panose="020B0503020204020204" pitchFamily="34" charset="0"/>
                <a:ea typeface="+mn-ea"/>
                <a:cs typeface="+mn-cs"/>
              </a:defRPr>
            </a:lvl1pPr>
            <a:lvl2pPr marL="685783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B29BAA"/>
              </a:buClr>
              <a:buFont typeface="System Font"/>
              <a:buChar char="–"/>
              <a:defRPr sz="1600" b="0" i="0" kern="1200">
                <a:solidFill>
                  <a:srgbClr val="51534A"/>
                </a:solidFill>
                <a:latin typeface="Corbel" panose="020B0503020204020204" pitchFamily="34" charset="0"/>
                <a:ea typeface="+mn-ea"/>
                <a:cs typeface="+mn-cs"/>
              </a:defRPr>
            </a:lvl2pPr>
            <a:lvl3pPr marL="1142971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B29BAA"/>
              </a:buClr>
              <a:buFont typeface="Arial" panose="020B0604020202020204" pitchFamily="34" charset="0"/>
              <a:buChar char="•"/>
              <a:defRPr sz="1400" b="0" i="0" kern="1200">
                <a:solidFill>
                  <a:srgbClr val="51534A"/>
                </a:solidFill>
                <a:latin typeface="Corbel" panose="020B0503020204020204" pitchFamily="34" charset="0"/>
                <a:ea typeface="+mn-ea"/>
                <a:cs typeface="+mn-cs"/>
              </a:defRPr>
            </a:lvl3pPr>
            <a:lvl4pPr marL="1600160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B29BAA"/>
              </a:buClr>
              <a:buFont typeface="System Font"/>
              <a:buChar char="–"/>
              <a:defRPr sz="1200" b="0" i="0" kern="1200">
                <a:solidFill>
                  <a:srgbClr val="51534A"/>
                </a:solidFill>
                <a:latin typeface="Corbel" panose="020B0503020204020204" pitchFamily="34" charset="0"/>
                <a:ea typeface="+mn-ea"/>
                <a:cs typeface="+mn-cs"/>
              </a:defRPr>
            </a:lvl4pPr>
            <a:lvl5pPr marL="2057349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B29BAA"/>
              </a:buClr>
              <a:buFont typeface="Arial" panose="020B0604020202020204" pitchFamily="34" charset="0"/>
              <a:buChar char="•"/>
              <a:defRPr sz="1200" b="0" i="0" kern="1200">
                <a:solidFill>
                  <a:srgbClr val="51534A"/>
                </a:solidFill>
                <a:latin typeface="Corbel" panose="020B0503020204020204" pitchFamily="34" charset="0"/>
                <a:ea typeface="+mn-ea"/>
                <a:cs typeface="+mn-cs"/>
              </a:defRPr>
            </a:lvl5pPr>
            <a:lvl6pPr marL="2514537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726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914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103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solidFill>
                  <a:schemeClr val="bg2"/>
                </a:solidFill>
              </a:rPr>
              <a:t>A </a:t>
            </a:r>
            <a:r>
              <a:rPr lang="en-GB" b="1" dirty="0">
                <a:solidFill>
                  <a:schemeClr val="tx1"/>
                </a:solidFill>
              </a:rPr>
              <a:t>Talk cards sound fantastic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C591B3B-C143-52C9-1533-AE216036D9CF}"/>
              </a:ext>
            </a:extLst>
          </p:cNvPr>
          <p:cNvSpPr txBox="1">
            <a:spLocks/>
          </p:cNvSpPr>
          <p:nvPr/>
        </p:nvSpPr>
        <p:spPr>
          <a:xfrm>
            <a:off x="2140962" y="3895964"/>
            <a:ext cx="2966930" cy="576576"/>
          </a:xfrm>
          <a:prstGeom prst="rect">
            <a:avLst/>
          </a:prstGeom>
          <a:solidFill>
            <a:schemeClr val="bg1"/>
          </a:solidFill>
        </p:spPr>
        <p:txBody>
          <a:bodyPr vert="horz" lIns="0" tIns="45720" rIns="0" bIns="45720" rtlCol="0" anchor="t" anchorCtr="1">
            <a:normAutofit/>
          </a:bodyPr>
          <a:lstStyle>
            <a:lvl1pPr marL="0" indent="0" algn="ctr" defTabSz="914377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B29BAA"/>
              </a:buClr>
              <a:buFont typeface="Arial" panose="020B0604020202020204" pitchFamily="34" charset="0"/>
              <a:buNone/>
              <a:defRPr sz="2400" b="0" i="0" kern="1200">
                <a:solidFill>
                  <a:srgbClr val="B29BAA"/>
                </a:solidFill>
                <a:latin typeface="Corbel" panose="020B0503020204020204" pitchFamily="34" charset="0"/>
                <a:ea typeface="+mn-ea"/>
                <a:cs typeface="+mn-cs"/>
              </a:defRPr>
            </a:lvl1pPr>
            <a:lvl2pPr marL="685783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B29BAA"/>
              </a:buClr>
              <a:buFont typeface="System Font"/>
              <a:buChar char="–"/>
              <a:defRPr sz="1600" b="0" i="0" kern="1200">
                <a:solidFill>
                  <a:srgbClr val="51534A"/>
                </a:solidFill>
                <a:latin typeface="Corbel" panose="020B0503020204020204" pitchFamily="34" charset="0"/>
                <a:ea typeface="+mn-ea"/>
                <a:cs typeface="+mn-cs"/>
              </a:defRPr>
            </a:lvl2pPr>
            <a:lvl3pPr marL="1142971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B29BAA"/>
              </a:buClr>
              <a:buFont typeface="Arial" panose="020B0604020202020204" pitchFamily="34" charset="0"/>
              <a:buChar char="•"/>
              <a:defRPr sz="1400" b="0" i="0" kern="1200">
                <a:solidFill>
                  <a:srgbClr val="51534A"/>
                </a:solidFill>
                <a:latin typeface="Corbel" panose="020B0503020204020204" pitchFamily="34" charset="0"/>
                <a:ea typeface="+mn-ea"/>
                <a:cs typeface="+mn-cs"/>
              </a:defRPr>
            </a:lvl3pPr>
            <a:lvl4pPr marL="1600160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B29BAA"/>
              </a:buClr>
              <a:buFont typeface="System Font"/>
              <a:buChar char="–"/>
              <a:defRPr sz="1200" b="0" i="0" kern="1200">
                <a:solidFill>
                  <a:srgbClr val="51534A"/>
                </a:solidFill>
                <a:latin typeface="Corbel" panose="020B0503020204020204" pitchFamily="34" charset="0"/>
                <a:ea typeface="+mn-ea"/>
                <a:cs typeface="+mn-cs"/>
              </a:defRPr>
            </a:lvl4pPr>
            <a:lvl5pPr marL="2057349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B29BAA"/>
              </a:buClr>
              <a:buFont typeface="Arial" panose="020B0604020202020204" pitchFamily="34" charset="0"/>
              <a:buChar char="•"/>
              <a:defRPr sz="1200" b="0" i="0" kern="1200">
                <a:solidFill>
                  <a:srgbClr val="51534A"/>
                </a:solidFill>
                <a:latin typeface="Corbel" panose="020B0503020204020204" pitchFamily="34" charset="0"/>
                <a:ea typeface="+mn-ea"/>
                <a:cs typeface="+mn-cs"/>
              </a:defRPr>
            </a:lvl5pPr>
            <a:lvl6pPr marL="2514537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726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914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103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solidFill>
                  <a:schemeClr val="bg2"/>
                </a:solidFill>
              </a:rPr>
              <a:t>A </a:t>
            </a:r>
            <a:r>
              <a:rPr lang="en-GB" b="1" dirty="0">
                <a:solidFill>
                  <a:schemeClr val="tx1"/>
                </a:solidFill>
              </a:rPr>
              <a:t>Love the talk cards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9A99E1A6-260A-1F8D-0032-654F5C6CDDCE}"/>
              </a:ext>
            </a:extLst>
          </p:cNvPr>
          <p:cNvSpPr txBox="1">
            <a:spLocks/>
          </p:cNvSpPr>
          <p:nvPr/>
        </p:nvSpPr>
        <p:spPr>
          <a:xfrm>
            <a:off x="3125862" y="4993725"/>
            <a:ext cx="6088952" cy="576576"/>
          </a:xfrm>
          <a:prstGeom prst="rect">
            <a:avLst/>
          </a:prstGeom>
          <a:solidFill>
            <a:schemeClr val="bg1"/>
          </a:solidFill>
        </p:spPr>
        <p:txBody>
          <a:bodyPr vert="horz" lIns="0" tIns="45720" rIns="0" bIns="45720" rtlCol="0" anchor="t" anchorCtr="1">
            <a:normAutofit fontScale="92500"/>
          </a:bodyPr>
          <a:lstStyle>
            <a:lvl1pPr marL="0" indent="0" algn="ctr" defTabSz="914377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B29BAA"/>
              </a:buClr>
              <a:buFont typeface="Arial" panose="020B0604020202020204" pitchFamily="34" charset="0"/>
              <a:buNone/>
              <a:defRPr sz="2400" b="0" i="0" kern="1200">
                <a:solidFill>
                  <a:srgbClr val="B29BAA"/>
                </a:solidFill>
                <a:latin typeface="Corbel" panose="020B0503020204020204" pitchFamily="34" charset="0"/>
                <a:ea typeface="+mn-ea"/>
                <a:cs typeface="+mn-cs"/>
              </a:defRPr>
            </a:lvl1pPr>
            <a:lvl2pPr marL="685783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B29BAA"/>
              </a:buClr>
              <a:buFont typeface="System Font"/>
              <a:buChar char="–"/>
              <a:defRPr sz="1600" b="0" i="0" kern="1200">
                <a:solidFill>
                  <a:srgbClr val="51534A"/>
                </a:solidFill>
                <a:latin typeface="Corbel" panose="020B0503020204020204" pitchFamily="34" charset="0"/>
                <a:ea typeface="+mn-ea"/>
                <a:cs typeface="+mn-cs"/>
              </a:defRPr>
            </a:lvl2pPr>
            <a:lvl3pPr marL="1142971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B29BAA"/>
              </a:buClr>
              <a:buFont typeface="Arial" panose="020B0604020202020204" pitchFamily="34" charset="0"/>
              <a:buChar char="•"/>
              <a:defRPr sz="1400" b="0" i="0" kern="1200">
                <a:solidFill>
                  <a:srgbClr val="51534A"/>
                </a:solidFill>
                <a:latin typeface="Corbel" panose="020B0503020204020204" pitchFamily="34" charset="0"/>
                <a:ea typeface="+mn-ea"/>
                <a:cs typeface="+mn-cs"/>
              </a:defRPr>
            </a:lvl3pPr>
            <a:lvl4pPr marL="1600160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B29BAA"/>
              </a:buClr>
              <a:buFont typeface="System Font"/>
              <a:buChar char="–"/>
              <a:defRPr sz="1200" b="0" i="0" kern="1200">
                <a:solidFill>
                  <a:srgbClr val="51534A"/>
                </a:solidFill>
                <a:latin typeface="Corbel" panose="020B0503020204020204" pitchFamily="34" charset="0"/>
                <a:ea typeface="+mn-ea"/>
                <a:cs typeface="+mn-cs"/>
              </a:defRPr>
            </a:lvl4pPr>
            <a:lvl5pPr marL="2057349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B29BAA"/>
              </a:buClr>
              <a:buFont typeface="Arial" panose="020B0604020202020204" pitchFamily="34" charset="0"/>
              <a:buChar char="•"/>
              <a:defRPr sz="1200" b="0" i="0" kern="1200">
                <a:solidFill>
                  <a:srgbClr val="51534A"/>
                </a:solidFill>
                <a:latin typeface="Corbel" panose="020B0503020204020204" pitchFamily="34" charset="0"/>
                <a:ea typeface="+mn-ea"/>
                <a:cs typeface="+mn-cs"/>
              </a:defRPr>
            </a:lvl5pPr>
            <a:lvl6pPr marL="2514537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726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914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103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solidFill>
                  <a:schemeClr val="bg2"/>
                </a:solidFill>
              </a:rPr>
              <a:t>A </a:t>
            </a:r>
            <a:r>
              <a:rPr lang="en-GB" b="1" dirty="0">
                <a:solidFill>
                  <a:schemeClr val="tx1"/>
                </a:solidFill>
              </a:rPr>
              <a:t>This will really help me when I am at a station</a:t>
            </a:r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68543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568FACCE-A330-993A-6943-38794D0A464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/>
              <a:t>Contact</a:t>
            </a:r>
          </a:p>
          <a:p>
            <a:r>
              <a:rPr lang="en-GB" dirty="0">
                <a:hlinkClick r:id="rId2"/>
              </a:rPr>
              <a:t>hannah.cotton-diederich@eastmidlandsrailway.co.uk</a:t>
            </a:r>
            <a:endParaRPr lang="en-GB" dirty="0"/>
          </a:p>
          <a:p>
            <a:r>
              <a:rPr lang="en-GB" dirty="0"/>
              <a:t>Access and Inclusion Manager</a:t>
            </a:r>
          </a:p>
          <a:p>
            <a:r>
              <a:rPr lang="en-GB" dirty="0"/>
              <a:t>East Midlands Railway</a:t>
            </a:r>
          </a:p>
        </p:txBody>
      </p:sp>
    </p:spTree>
    <p:extLst>
      <p:ext uri="{BB962C8B-B14F-4D97-AF65-F5344CB8AC3E}">
        <p14:creationId xmlns:p14="http://schemas.microsoft.com/office/powerpoint/2010/main" val="9191074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theme/theme1.xml><?xml version="1.0" encoding="utf-8"?>
<a:theme xmlns:a="http://schemas.openxmlformats.org/drawingml/2006/main" name="1_Office Theme">
  <a:themeElements>
    <a:clrScheme name="Custom 1">
      <a:dk1>
        <a:srgbClr val="4C2F48"/>
      </a:dk1>
      <a:lt1>
        <a:srgbClr val="FFFFFF"/>
      </a:lt1>
      <a:dk2>
        <a:srgbClr val="4C2F48"/>
      </a:dk2>
      <a:lt2>
        <a:srgbClr val="FFFFFF"/>
      </a:lt2>
      <a:accent1>
        <a:srgbClr val="B29BAA"/>
      </a:accent1>
      <a:accent2>
        <a:srgbClr val="4C2F48"/>
      </a:accent2>
      <a:accent3>
        <a:srgbClr val="CE484E"/>
      </a:accent3>
      <a:accent4>
        <a:srgbClr val="FFD26E"/>
      </a:accent4>
      <a:accent5>
        <a:srgbClr val="67769D"/>
      </a:accent5>
      <a:accent6>
        <a:srgbClr val="46143A"/>
      </a:accent6>
      <a:hlink>
        <a:srgbClr val="00866C"/>
      </a:hlink>
      <a:folHlink>
        <a:srgbClr val="B29BAA"/>
      </a:folHlink>
    </a:clrScheme>
    <a:fontScheme name="Corbel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MR Presentation Template Widescreen - manager pack" id="{864D3C6C-3103-4935-B5B8-E8E95CA953C3}" vid="{46941D46-5F37-4EF6-8986-BC3817F54072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67064c78-a098-4370-8ba8-8739969ed949">
      <UserInfo>
        <DisplayName>Rebecca Horne</DisplayName>
        <AccountId>20</AccountId>
        <AccountType/>
      </UserInfo>
    </SharedWithUsers>
    <lcf76f155ced4ddcb4097134ff3c332f xmlns="82f209e1-9e4f-4f54-a867-3b936c4e8ced">
      <Terms xmlns="http://schemas.microsoft.com/office/infopath/2007/PartnerControls"/>
    </lcf76f155ced4ddcb4097134ff3c332f>
    <TaxCatchAll xmlns="2742bbb5-d832-4556-9006-8a246a5838e7" xsi:nil="true"/>
    <yes xmlns="82f209e1-9e4f-4f54-a867-3b936c4e8ced" xsi:nil="true"/>
    <DATE xmlns="82f209e1-9e4f-4f54-a867-3b936c4e8ced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1469402416FC44D8438408B9E7425F9" ma:contentTypeVersion="21" ma:contentTypeDescription="Create a new document." ma:contentTypeScope="" ma:versionID="878cbb114f3095e552377e2bbe913e09">
  <xsd:schema xmlns:xsd="http://www.w3.org/2001/XMLSchema" xmlns:xs="http://www.w3.org/2001/XMLSchema" xmlns:p="http://schemas.microsoft.com/office/2006/metadata/properties" xmlns:ns2="82f209e1-9e4f-4f54-a867-3b936c4e8ced" xmlns:ns3="2742bbb5-d832-4556-9006-8a246a5838e7" xmlns:ns4="67064c78-a098-4370-8ba8-8739969ed949" targetNamespace="http://schemas.microsoft.com/office/2006/metadata/properties" ma:root="true" ma:fieldsID="dd86978da37e491b1a410a2ff3db4089" ns2:_="" ns3:_="" ns4:_="">
    <xsd:import namespace="82f209e1-9e4f-4f54-a867-3b936c4e8ced"/>
    <xsd:import namespace="2742bbb5-d832-4556-9006-8a246a5838e7"/>
    <xsd:import namespace="67064c78-a098-4370-8ba8-8739969ed94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MediaServiceAutoKeyPoints" minOccurs="0"/>
                <xsd:element ref="ns2:MediaServiceKeyPoints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4:SharedWithUsers" minOccurs="0"/>
                <xsd:element ref="ns4:SharedWithDetails" minOccurs="0"/>
                <xsd:element ref="ns2:MediaServiceOCR" minOccurs="0"/>
                <xsd:element ref="ns2:MediaServiceLocation" minOccurs="0"/>
                <xsd:element ref="ns2:MediaServiceObjectDetectorVersions" minOccurs="0"/>
                <xsd:element ref="ns2:MediaServiceSearchProperties" minOccurs="0"/>
                <xsd:element ref="ns2:yes" minOccurs="0"/>
                <xsd:element ref="ns2: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2f209e1-9e4f-4f54-a867-3b936c4e8ce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8" nillable="true" ma:taxonomy="true" ma:internalName="lcf76f155ced4ddcb4097134ff3c332f" ma:taxonomyFieldName="MediaServiceImageTags" ma:displayName="Image Tags" ma:readOnly="false" ma:fieldId="{5cf76f15-5ced-4ddc-b409-7134ff3c332f}" ma:taxonomyMulti="true" ma:sspId="d124609f-8737-4b56-b20c-da74ed42688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2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ObjectDetectorVersions" ma:index="23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yes" ma:index="25" nillable="true" ma:displayName="yes" ma:format="DateOnly" ma:internalName="yes">
      <xsd:simpleType>
        <xsd:restriction base="dms:DateTime"/>
      </xsd:simpleType>
    </xsd:element>
    <xsd:element name="DATE" ma:index="26" nillable="true" ma:displayName="DATE" ma:format="DateOnly" ma:internalName="DAT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742bbb5-d832-4556-9006-8a246a5838e7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2b101dfe-e724-42a5-a7c9-befe02badcb6}" ma:internalName="TaxCatchAll" ma:showField="CatchAllData" ma:web="2742bbb5-d832-4556-9006-8a246a5838e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064c78-a098-4370-8ba8-8739969ed949" elementFormDefault="qualified">
    <xsd:import namespace="http://schemas.microsoft.com/office/2006/documentManagement/types"/>
    <xsd:import namespace="http://schemas.microsoft.com/office/infopath/2007/PartnerControls"/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8B28F41-0749-437F-BACF-3E2FD9C1D3E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9F00A24-8F0A-4E18-8920-0F9ACC43C5BA}">
  <ds:schemaRefs>
    <ds:schemaRef ds:uri="http://www.w3.org/XML/1998/namespace"/>
    <ds:schemaRef ds:uri="http://schemas.microsoft.com/office/2006/documentManagement/types"/>
    <ds:schemaRef ds:uri="http://purl.org/dc/elements/1.1/"/>
    <ds:schemaRef ds:uri="http://purl.org/dc/dcmitype/"/>
    <ds:schemaRef ds:uri="http://schemas.microsoft.com/office/infopath/2007/PartnerControls"/>
    <ds:schemaRef ds:uri="e55726ef-f2c6-4b74-b425-162516b61346"/>
    <ds:schemaRef ds:uri="http://purl.org/dc/terms/"/>
    <ds:schemaRef ds:uri="http://schemas.microsoft.com/sharepoint/v3"/>
    <ds:schemaRef ds:uri="http://schemas.openxmlformats.org/package/2006/metadata/core-properties"/>
    <ds:schemaRef ds:uri="4c108487-5fef-4638-9791-f68c7e782c5c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CB1FCD43-9988-482F-88E6-0C6112A8C738}"/>
</file>

<file path=docProps/app.xml><?xml version="1.0" encoding="utf-8"?>
<Properties xmlns="http://schemas.openxmlformats.org/officeDocument/2006/extended-properties" xmlns:vt="http://schemas.openxmlformats.org/officeDocument/2006/docPropsVTypes">
  <TotalTime>9435</TotalTime>
  <Words>597</Words>
  <Application>Microsoft Office PowerPoint</Application>
  <PresentationFormat>Widescreen</PresentationFormat>
  <Paragraphs>37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Arial</vt:lpstr>
      <vt:lpstr>Corbel</vt:lpstr>
      <vt:lpstr>Frutiger LT Pro 45 Light</vt:lpstr>
      <vt:lpstr>Frutiger LT Pro 65 Bold</vt:lpstr>
      <vt:lpstr>System Font</vt:lpstr>
      <vt:lpstr>Tahoma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EMR: staff engagement plan</dc:title>
  <dc:creator>Hannah Aldred</dc:creator>
  <cp:lastModifiedBy>Charli Nixon</cp:lastModifiedBy>
  <cp:revision>4</cp:revision>
  <dcterms:created xsi:type="dcterms:W3CDTF">2019-07-12T07:17:37Z</dcterms:created>
  <dcterms:modified xsi:type="dcterms:W3CDTF">2025-09-23T14:28:03Z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0x010100E1469402416FC44D8438408B9E7425F9</vt:lpwstr>
  </property>
</Properties>
</file>